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3_3EFA62C4.xml" ContentType="application/vnd.ms-powerpoint.comments+xml"/>
  <Override PartName="/ppt/comments/modernComment_101_45409D5A.xml" ContentType="application/vnd.ms-powerpoint.comments+xml"/>
  <Override PartName="/ppt/comments/modernComment_102_F5E701E3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BA9B09-C024-2B23-C401-410D2B342F8C}" name="Lenkvík Petr" initials="PL" userId="S::petr.lenkvik@kraj-lbc.cz::a5651ade-f086-4949-8099-891b5aa41f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12" autoAdjust="0"/>
  </p:normalViewPr>
  <p:slideViewPr>
    <p:cSldViewPr snapToGrid="0">
      <p:cViewPr varScale="1">
        <p:scale>
          <a:sx n="100" d="100"/>
          <a:sy n="100" d="100"/>
        </p:scale>
        <p:origin x="10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modernComment_101_45409D5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C087C4-434A-4452-A47C-5ECA320D6CDB}" authorId="{5EBA9B09-C024-2B23-C401-410D2B342F8C}" created="2023-09-13T11:16:10.526">
    <pc:sldMkLst xmlns:pc="http://schemas.microsoft.com/office/powerpoint/2013/main/command">
      <pc:docMk/>
      <pc:sldMk cId="1161862490" sldId="257"/>
    </pc:sldMkLst>
    <p188:txBody>
      <a:bodyPr/>
      <a:lstStyle/>
      <a:p>
        <a:r>
          <a:rPr lang="cs-CZ"/>
          <a:t>Ing. Malý měl poslední zápisy k 10/2022 a jeho vliv na správu v aplikaci FaMa za celý kraj nebyl nikým nahrazen, proto byl zápis delegován na zástupce jednotlivých PO.
</a:t>
        </a:r>
      </a:p>
    </p188:txBody>
  </p188:cm>
</p188:cmLst>
</file>

<file path=ppt/comments/modernComment_102_F5E701E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55F19DC-4765-4D56-9593-0FE84E5EBD98}" authorId="{5EBA9B09-C024-2B23-C401-410D2B342F8C}" created="2023-09-13T11:29:31.777">
    <pc:sldMkLst xmlns:pc="http://schemas.microsoft.com/office/powerpoint/2013/main/command">
      <pc:docMk/>
      <pc:sldMk cId="4125557219" sldId="258"/>
    </pc:sldMkLst>
    <p188:txBody>
      <a:bodyPr/>
      <a:lstStyle/>
      <a:p>
        <a:r>
          <a:rPr lang="cs-CZ"/>
          <a:t>Měsíční fakturace dostávájí pouze 
a) VN elektro
b) SO a VO plyn
c) Kdokoli další na NN elektro a MO plyn, kdo to má takto domluveno s ČEZ ESCO (služba je placená a je to na základě samoodečtů, tedy samoodečtům se člověk nevyhne)
</a:t>
        </a:r>
      </a:p>
    </p188:txBody>
  </p188:cm>
</p188:cmLst>
</file>

<file path=ppt/comments/modernComment_103_3EFA62C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DAD476C-4CD8-4A81-9338-F02DB68AD62A}" authorId="{5EBA9B09-C024-2B23-C401-410D2B342F8C}" created="2023-09-13T11:25:23.93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056596676" sldId="259"/>
      <ac:spMk id="3" creationId="{666A05BC-4805-B66E-CB13-34D1614FC8C3}"/>
    </ac:deMkLst>
    <p188:txBody>
      <a:bodyPr/>
      <a:lstStyle/>
      <a:p>
        <a:r>
          <a:rPr lang="cs-CZ"/>
          <a:t>V případě, že někdo neví/zapomněl přihlašovací údaje, ať se ozve na tereza.polisenska@tescosw.com a zažádá si o nové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976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9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52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2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9/13/2023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3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663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694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53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0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68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780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mamw.kraj-lbc.cz/client/main" TargetMode="External"/><Relationship Id="rId2" Type="http://schemas.microsoft.com/office/2018/10/relationships/comments" Target="../comments/modernComment_103_3EFA62C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erecky-kraj.kraj-lbc.cz/fam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45409D5A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2_F5E701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C5A3D2-B51E-79A8-6563-0AF80EF577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14" r="12312" b="1"/>
          <a:stretch/>
        </p:blipFill>
        <p:spPr>
          <a:xfrm>
            <a:off x="4487333" y="10"/>
            <a:ext cx="7704667" cy="6877868"/>
          </a:xfrm>
          <a:custGeom>
            <a:avLst/>
            <a:gdLst/>
            <a:ahLst/>
            <a:cxnLst/>
            <a:rect l="l" t="t" r="r" b="b"/>
            <a:pathLst>
              <a:path w="7704667" h="6877878">
                <a:moveTo>
                  <a:pt x="0" y="0"/>
                </a:moveTo>
                <a:lnTo>
                  <a:pt x="7704667" y="0"/>
                </a:lnTo>
                <a:lnTo>
                  <a:pt x="7704667" y="6877878"/>
                </a:lnTo>
                <a:lnTo>
                  <a:pt x="0" y="6877878"/>
                </a:lnTo>
                <a:lnTo>
                  <a:pt x="0" y="6867939"/>
                </a:lnTo>
                <a:lnTo>
                  <a:pt x="146217" y="6867939"/>
                </a:lnTo>
                <a:lnTo>
                  <a:pt x="252811" y="6795007"/>
                </a:lnTo>
                <a:cubicBezTo>
                  <a:pt x="428996" y="6667346"/>
                  <a:pt x="601946" y="6529451"/>
                  <a:pt x="776494" y="6388681"/>
                </a:cubicBezTo>
                <a:cubicBezTo>
                  <a:pt x="1734992" y="5615677"/>
                  <a:pt x="2676361" y="4981124"/>
                  <a:pt x="2676361" y="3631852"/>
                </a:cubicBezTo>
                <a:cubicBezTo>
                  <a:pt x="2676361" y="2101350"/>
                  <a:pt x="2094814" y="761014"/>
                  <a:pt x="1053668" y="20384"/>
                </a:cubicBezTo>
                <a:lnTo>
                  <a:pt x="1038069" y="9939"/>
                </a:lnTo>
                <a:lnTo>
                  <a:pt x="0" y="9939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D36D47-40B7-494B-B249-3CBA333D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75746" cy="6858000"/>
          </a:xfrm>
          <a:custGeom>
            <a:avLst/>
            <a:gdLst>
              <a:gd name="connsiteX0" fmla="*/ 0 w 7475746"/>
              <a:gd name="connsiteY0" fmla="*/ 0 h 6858000"/>
              <a:gd name="connsiteX1" fmla="*/ 5859459 w 7475746"/>
              <a:gd name="connsiteY1" fmla="*/ 0 h 6858000"/>
              <a:gd name="connsiteX2" fmla="*/ 5874848 w 7475746"/>
              <a:gd name="connsiteY2" fmla="*/ 10445 h 6858000"/>
              <a:gd name="connsiteX3" fmla="*/ 7475746 w 7475746"/>
              <a:gd name="connsiteY3" fmla="*/ 3621913 h 6858000"/>
              <a:gd name="connsiteX4" fmla="*/ 5601397 w 7475746"/>
              <a:gd name="connsiteY4" fmla="*/ 6378742 h 6858000"/>
              <a:gd name="connsiteX5" fmla="*/ 5084748 w 7475746"/>
              <a:gd name="connsiteY5" fmla="*/ 6785068 h 6858000"/>
              <a:gd name="connsiteX6" fmla="*/ 4979585 w 7475746"/>
              <a:gd name="connsiteY6" fmla="*/ 6858000 h 6858000"/>
              <a:gd name="connsiteX7" fmla="*/ 0 w 747574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75746" h="6858000">
                <a:moveTo>
                  <a:pt x="0" y="0"/>
                </a:moveTo>
                <a:lnTo>
                  <a:pt x="5859459" y="0"/>
                </a:lnTo>
                <a:lnTo>
                  <a:pt x="5874848" y="10445"/>
                </a:lnTo>
                <a:cubicBezTo>
                  <a:pt x="6902010" y="751075"/>
                  <a:pt x="7475746" y="2091411"/>
                  <a:pt x="7475746" y="3621913"/>
                </a:cubicBezTo>
                <a:cubicBezTo>
                  <a:pt x="7475746" y="4971185"/>
                  <a:pt x="6547021" y="5605738"/>
                  <a:pt x="5601397" y="6378742"/>
                </a:cubicBezTo>
                <a:cubicBezTo>
                  <a:pt x="5429193" y="6519512"/>
                  <a:pt x="5258566" y="6657407"/>
                  <a:pt x="5084748" y="6785068"/>
                </a:cubicBezTo>
                <a:lnTo>
                  <a:pt x="497958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03AD0D1C-F8BA-4CD1-BC4D-BE1823F3E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7283242" cy="6858000"/>
          </a:xfrm>
          <a:custGeom>
            <a:avLst/>
            <a:gdLst>
              <a:gd name="connsiteX0" fmla="*/ 0 w 7163694"/>
              <a:gd name="connsiteY0" fmla="*/ 0 h 6858000"/>
              <a:gd name="connsiteX1" fmla="*/ 5525402 w 7163694"/>
              <a:gd name="connsiteY1" fmla="*/ 0 h 6858000"/>
              <a:gd name="connsiteX2" fmla="*/ 5541001 w 7163694"/>
              <a:gd name="connsiteY2" fmla="*/ 10445 h 6858000"/>
              <a:gd name="connsiteX3" fmla="*/ 7163694 w 7163694"/>
              <a:gd name="connsiteY3" fmla="*/ 3621913 h 6858000"/>
              <a:gd name="connsiteX4" fmla="*/ 5263827 w 7163694"/>
              <a:gd name="connsiteY4" fmla="*/ 6378742 h 6858000"/>
              <a:gd name="connsiteX5" fmla="*/ 4740144 w 7163694"/>
              <a:gd name="connsiteY5" fmla="*/ 6785068 h 6858000"/>
              <a:gd name="connsiteX6" fmla="*/ 4633550 w 7163694"/>
              <a:gd name="connsiteY6" fmla="*/ 6858000 h 6858000"/>
              <a:gd name="connsiteX7" fmla="*/ 0 w 7163694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163694" h="6858000">
                <a:moveTo>
                  <a:pt x="0" y="0"/>
                </a:moveTo>
                <a:lnTo>
                  <a:pt x="5525402" y="0"/>
                </a:lnTo>
                <a:lnTo>
                  <a:pt x="5541001" y="10445"/>
                </a:lnTo>
                <a:cubicBezTo>
                  <a:pt x="6582147" y="751075"/>
                  <a:pt x="7163694" y="2091411"/>
                  <a:pt x="7163694" y="3621913"/>
                </a:cubicBezTo>
                <a:cubicBezTo>
                  <a:pt x="7163694" y="4971185"/>
                  <a:pt x="6222325" y="5605738"/>
                  <a:pt x="5263827" y="6378742"/>
                </a:cubicBezTo>
                <a:cubicBezTo>
                  <a:pt x="5089279" y="6519512"/>
                  <a:pt x="4916329" y="6657407"/>
                  <a:pt x="4740144" y="6785068"/>
                </a:cubicBezTo>
                <a:lnTo>
                  <a:pt x="4633550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BA7E51E-7B6A-4A79-8F84-47C845C7A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9836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8504652-9487-E113-C1E7-9A9D3EDEB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cs-CZ" sz="5600"/>
              <a:t>Sběr dat v aplikaci FaMa+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561478-A811-EA24-1943-94E17567B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4162357" cy="1576188"/>
          </a:xfrm>
        </p:spPr>
        <p:txBody>
          <a:bodyPr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cs-CZ" sz="2000"/>
              <a:t>14. 9. 2023</a:t>
            </a:r>
          </a:p>
          <a:p>
            <a:pPr>
              <a:lnSpc>
                <a:spcPct val="120000"/>
              </a:lnSpc>
            </a:pPr>
            <a:r>
              <a:rPr lang="cs-CZ" sz="2000"/>
              <a:t>Mgr. Petr Staněk</a:t>
            </a:r>
          </a:p>
          <a:p>
            <a:pPr>
              <a:lnSpc>
                <a:spcPct val="120000"/>
              </a:lnSpc>
            </a:pPr>
            <a:r>
              <a:rPr lang="cs-CZ" sz="2000"/>
              <a:t>Ing. Petr Lenkvík </a:t>
            </a:r>
          </a:p>
        </p:txBody>
      </p:sp>
    </p:spTree>
    <p:extLst>
      <p:ext uri="{BB962C8B-B14F-4D97-AF65-F5344CB8AC3E}">
        <p14:creationId xmlns:p14="http://schemas.microsoft.com/office/powerpoint/2010/main" val="47791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id="{6CCEEF8A-4A3A-4B35-AA57-D804767F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191696" cy="6170490"/>
            <a:chOff x="-2" y="0"/>
            <a:chExt cx="12191696" cy="6170490"/>
          </a:xfrm>
        </p:grpSpPr>
        <p:sp>
          <p:nvSpPr>
            <p:cNvPr id="18" name="Freeform: Shape 10">
              <a:extLst>
                <a:ext uri="{FF2B5EF4-FFF2-40B4-BE49-F238E27FC236}">
                  <a16:creationId xmlns:a16="http://schemas.microsoft.com/office/drawing/2014/main" id="{55A741C2-AB82-4BF5-9324-5D0B56A3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67675" y="-3167677"/>
              <a:ext cx="5856341" cy="12191695"/>
            </a:xfrm>
            <a:custGeom>
              <a:avLst/>
              <a:gdLst>
                <a:gd name="connsiteX0" fmla="*/ 0 w 5856341"/>
                <a:gd name="connsiteY0" fmla="*/ 12191695 h 12191695"/>
                <a:gd name="connsiteX1" fmla="*/ 0 w 5856341"/>
                <a:gd name="connsiteY1" fmla="*/ 0 h 12191695"/>
                <a:gd name="connsiteX2" fmla="*/ 243849 w 5856341"/>
                <a:gd name="connsiteY2" fmla="*/ 0 h 12191695"/>
                <a:gd name="connsiteX3" fmla="*/ 505121 w 5856341"/>
                <a:gd name="connsiteY3" fmla="*/ 0 h 12191695"/>
                <a:gd name="connsiteX4" fmla="*/ 723207 w 5856341"/>
                <a:gd name="connsiteY4" fmla="*/ 0 h 12191695"/>
                <a:gd name="connsiteX5" fmla="*/ 755828 w 5856341"/>
                <a:gd name="connsiteY5" fmla="*/ 0 h 12191695"/>
                <a:gd name="connsiteX6" fmla="*/ 1411868 w 5856341"/>
                <a:gd name="connsiteY6" fmla="*/ 0 h 12191695"/>
                <a:gd name="connsiteX7" fmla="*/ 1421034 w 5856341"/>
                <a:gd name="connsiteY7" fmla="*/ 0 h 12191695"/>
                <a:gd name="connsiteX8" fmla="*/ 1515206 w 5856341"/>
                <a:gd name="connsiteY8" fmla="*/ 0 h 12191695"/>
                <a:gd name="connsiteX9" fmla="*/ 2636151 w 5856341"/>
                <a:gd name="connsiteY9" fmla="*/ 0 h 12191695"/>
                <a:gd name="connsiteX10" fmla="*/ 4637890 w 5856341"/>
                <a:gd name="connsiteY10" fmla="*/ 0 h 12191695"/>
                <a:gd name="connsiteX11" fmla="*/ 4654499 w 5856341"/>
                <a:gd name="connsiteY11" fmla="*/ 26661 h 12191695"/>
                <a:gd name="connsiteX12" fmla="*/ 5856341 w 5856341"/>
                <a:gd name="connsiteY12" fmla="*/ 6438338 h 12191695"/>
                <a:gd name="connsiteX13" fmla="*/ 4449211 w 5856341"/>
                <a:gd name="connsiteY13" fmla="*/ 11332719 h 12191695"/>
                <a:gd name="connsiteX14" fmla="*/ 4061349 w 5856341"/>
                <a:gd name="connsiteY14" fmla="*/ 12054097 h 12191695"/>
                <a:gd name="connsiteX15" fmla="*/ 3977450 w 5856341"/>
                <a:gd name="connsiteY15" fmla="*/ 12191695 h 12191695"/>
                <a:gd name="connsiteX16" fmla="*/ 2636151 w 5856341"/>
                <a:gd name="connsiteY16" fmla="*/ 12191695 h 12191695"/>
                <a:gd name="connsiteX17" fmla="*/ 1421034 w 5856341"/>
                <a:gd name="connsiteY17" fmla="*/ 12191695 h 12191695"/>
                <a:gd name="connsiteX18" fmla="*/ 1411868 w 5856341"/>
                <a:gd name="connsiteY18" fmla="*/ 12191695 h 12191695"/>
                <a:gd name="connsiteX19" fmla="*/ 1283685 w 5856341"/>
                <a:gd name="connsiteY19" fmla="*/ 12191695 h 12191695"/>
                <a:gd name="connsiteX20" fmla="*/ 755828 w 5856341"/>
                <a:gd name="connsiteY20" fmla="*/ 12191695 h 12191695"/>
                <a:gd name="connsiteX21" fmla="*/ 723207 w 5856341"/>
                <a:gd name="connsiteY21" fmla="*/ 12191695 h 12191695"/>
                <a:gd name="connsiteX22" fmla="*/ 505121 w 5856341"/>
                <a:gd name="connsiteY22" fmla="*/ 12191695 h 12191695"/>
                <a:gd name="connsiteX23" fmla="*/ 243849 w 5856341"/>
                <a:gd name="connsiteY23" fmla="*/ 12191695 h 1219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856341" h="12191695">
                  <a:moveTo>
                    <a:pt x="0" y="12191695"/>
                  </a:moveTo>
                  <a:lnTo>
                    <a:pt x="0" y="0"/>
                  </a:lnTo>
                  <a:lnTo>
                    <a:pt x="243849" y="0"/>
                  </a:lnTo>
                  <a:lnTo>
                    <a:pt x="505121" y="0"/>
                  </a:lnTo>
                  <a:lnTo>
                    <a:pt x="723207" y="0"/>
                  </a:lnTo>
                  <a:lnTo>
                    <a:pt x="755828" y="0"/>
                  </a:lnTo>
                  <a:lnTo>
                    <a:pt x="1411868" y="0"/>
                  </a:lnTo>
                  <a:lnTo>
                    <a:pt x="1421034" y="0"/>
                  </a:lnTo>
                  <a:lnTo>
                    <a:pt x="1515206" y="0"/>
                  </a:lnTo>
                  <a:lnTo>
                    <a:pt x="2636151" y="0"/>
                  </a:lnTo>
                  <a:lnTo>
                    <a:pt x="4637890" y="0"/>
                  </a:lnTo>
                  <a:lnTo>
                    <a:pt x="4654499" y="26661"/>
                  </a:lnTo>
                  <a:cubicBezTo>
                    <a:pt x="5425621" y="1341551"/>
                    <a:pt x="5856341" y="3721137"/>
                    <a:pt x="5856341" y="6438338"/>
                  </a:cubicBezTo>
                  <a:cubicBezTo>
                    <a:pt x="5856341" y="8833790"/>
                    <a:pt x="5159120" y="9960353"/>
                    <a:pt x="4449211" y="11332719"/>
                  </a:cubicBezTo>
                  <a:cubicBezTo>
                    <a:pt x="4319934" y="11582638"/>
                    <a:pt x="4191839" y="11827452"/>
                    <a:pt x="4061349" y="12054097"/>
                  </a:cubicBezTo>
                  <a:lnTo>
                    <a:pt x="3977450" y="12191695"/>
                  </a:lnTo>
                  <a:lnTo>
                    <a:pt x="2636151" y="12191695"/>
                  </a:lnTo>
                  <a:lnTo>
                    <a:pt x="1421034" y="12191695"/>
                  </a:lnTo>
                  <a:lnTo>
                    <a:pt x="1411868" y="12191695"/>
                  </a:lnTo>
                  <a:lnTo>
                    <a:pt x="1283685" y="12191695"/>
                  </a:lnTo>
                  <a:lnTo>
                    <a:pt x="755828" y="12191695"/>
                  </a:lnTo>
                  <a:lnTo>
                    <a:pt x="723207" y="12191695"/>
                  </a:lnTo>
                  <a:lnTo>
                    <a:pt x="505121" y="12191695"/>
                  </a:lnTo>
                  <a:lnTo>
                    <a:pt x="243849" y="12191695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1">
              <a:extLst>
                <a:ext uri="{FF2B5EF4-FFF2-40B4-BE49-F238E27FC236}">
                  <a16:creationId xmlns:a16="http://schemas.microsoft.com/office/drawing/2014/main" id="{DCD46807-BF17-4E5D-90A8-A062604C0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6277" y="-874927"/>
              <a:ext cx="1899138" cy="12191695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0" name="Freeform: Shape 12">
              <a:extLst>
                <a:ext uri="{FF2B5EF4-FFF2-40B4-BE49-F238E27FC236}">
                  <a16:creationId xmlns:a16="http://schemas.microsoft.com/office/drawing/2014/main" id="{823926DB-76C8-474A-B5FB-F43C59E33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3758" y="-1037574"/>
              <a:ext cx="1904176" cy="12191695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1" name="Freeform: Shape 13">
              <a:extLst>
                <a:ext uri="{FF2B5EF4-FFF2-40B4-BE49-F238E27FC236}">
                  <a16:creationId xmlns:a16="http://schemas.microsoft.com/office/drawing/2014/main" id="{3C1F5347-E00A-4E12-AC11-18E0B1AF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247015" y="-1314429"/>
              <a:ext cx="1697663" cy="12191695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4793DC5-0CB4-BCE4-7CCE-061DF5646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1E4620-A689-D30C-8216-AD2B24807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107096"/>
            <a:ext cx="8391967" cy="284656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2755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E0F5FE5-1530-2817-FC53-5C8F018F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cs-CZ" dirty="0"/>
              <a:t>Vstup do </a:t>
            </a:r>
            <a:r>
              <a:rPr lang="cs-CZ" dirty="0" err="1"/>
              <a:t>FaMa</a:t>
            </a:r>
            <a:r>
              <a:rPr lang="cs-CZ" dirty="0"/>
              <a:t>+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6A05BC-4805-B66E-CB13-34D1614FC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Každá příspěvková organizace Liberecké kraje má přístup do webové aplikace </a:t>
            </a:r>
            <a:r>
              <a:rPr lang="cs-CZ" dirty="0" err="1"/>
              <a:t>FaMa</a:t>
            </a:r>
            <a:r>
              <a:rPr lang="cs-CZ" dirty="0"/>
              <a:t>+ pro energetický management (dostupné z </a:t>
            </a:r>
            <a:r>
              <a:rPr lang="cs-CZ" dirty="0" err="1">
                <a:hlinkClick r:id="rId3"/>
              </a:rPr>
              <a:t>FamaPlus</a:t>
            </a:r>
            <a:r>
              <a:rPr lang="cs-CZ" dirty="0">
                <a:hlinkClick r:id="rId3"/>
              </a:rPr>
              <a:t> MW (kraj-lbc.cz)</a:t>
            </a:r>
            <a:r>
              <a:rPr lang="cs-CZ" dirty="0"/>
              <a:t> a odkaz na stránkách kraje </a:t>
            </a:r>
            <a:r>
              <a:rPr lang="cs-CZ" dirty="0">
                <a:hlinkClick r:id="rId4"/>
              </a:rPr>
              <a:t>FAMA | Liberecký kraj | Liberecký kraj (kraj-lbc.cz)</a:t>
            </a:r>
            <a:r>
              <a:rPr lang="cs-CZ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Uživatelské jméno a heslo má každý zapisovatel jedinečné a nelze ho dědit po předchůdcích (resp. lze, ale pak se nedá dohledat, kdo zápis opravdu udělal)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Jméno a heslo by měla každá PO již mít</a:t>
            </a:r>
          </a:p>
        </p:txBody>
      </p:sp>
    </p:spTree>
    <p:extLst>
      <p:ext uri="{BB962C8B-B14F-4D97-AF65-F5344CB8AC3E}">
        <p14:creationId xmlns:p14="http://schemas.microsoft.com/office/powerpoint/2010/main" val="105659667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A285161A-9278-93F1-C799-50AAB86CB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cs-CZ" dirty="0"/>
              <a:t>Období sběru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B8F303-6E9F-2233-7C13-FE0139CAF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cs-CZ" dirty="0"/>
              <a:t>Od roku 2018, který byl zvolen jako relevantní vztažný bod, do konce roku 2022, ke kterému jsou ve velké míře data nekompletní, místy chybná. (Nejaktuálnější data z 10/2022)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cs-CZ" dirty="0"/>
              <a:t>Od roku 2023 z důvodu včasného podchycení situace žádáme o zapisování v měsíčních intervalech – </a:t>
            </a:r>
            <a:r>
              <a:rPr lang="cs-CZ" b="1" dirty="0"/>
              <a:t>elektro, plyn </a:t>
            </a:r>
            <a:r>
              <a:rPr lang="cs-CZ" dirty="0"/>
              <a:t>a alespoň čtvrtletní na </a:t>
            </a:r>
            <a:r>
              <a:rPr lang="cs-CZ" b="1" dirty="0"/>
              <a:t>vodu</a:t>
            </a:r>
          </a:p>
        </p:txBody>
      </p:sp>
    </p:spTree>
    <p:extLst>
      <p:ext uri="{BB962C8B-B14F-4D97-AF65-F5344CB8AC3E}">
        <p14:creationId xmlns:p14="http://schemas.microsoft.com/office/powerpoint/2010/main" val="116186249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19BCA46-C004-315C-393A-0F4E65ED6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cs-CZ" dirty="0"/>
              <a:t>Důvod sběru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095E0E-EC39-3828-04F8-F99F7E0AC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Segoe UI" panose="020B0502040204020203" pitchFamily="34" charset="0"/>
              </a:rPr>
              <a:t>Na základě směrnice kraje č. 5/2018 k systému managementu hospodaření energií v objektech ve vlastnictví Libereckého kraje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Segoe UI" panose="020B0502040204020203" pitchFamily="34" charset="0"/>
              </a:rPr>
              <a:t>Z důvodu k</a:t>
            </a:r>
            <a:r>
              <a:rPr lang="cs-CZ" sz="1800" dirty="0">
                <a:effectLst/>
                <a:latin typeface="Segoe UI" panose="020B0502040204020203" pitchFamily="34" charset="0"/>
              </a:rPr>
              <a:t>ompletnosti dat za minulá období (2018-2022), aby bylo možno nová data k něčemu vztáhnout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latin typeface="Segoe UI" panose="020B0502040204020203" pitchFamily="34" charset="0"/>
              </a:rPr>
              <a:t>Z</a:t>
            </a:r>
            <a:r>
              <a:rPr lang="cs-CZ" sz="1800" dirty="0">
                <a:effectLst/>
                <a:latin typeface="Segoe UI" panose="020B0502040204020203" pitchFamily="34" charset="0"/>
              </a:rPr>
              <a:t> hlediska plánování investic a zapojování se do energetických komunit (aktuálně např. řešení fotovoltaických elektráren), potřebujeme znát měsíční spotřeby každé PO (do budoucna „chytrá“ měřidla s dálkovým odečtem)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65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6A57110-6FB3-1015-72BB-6292E6B4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 fontScale="90000"/>
          </a:bodyPr>
          <a:lstStyle/>
          <a:p>
            <a:r>
              <a:rPr lang="cs-CZ" dirty="0"/>
              <a:t>Žádost o doplnění a zápis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9AF68E-15D2-7222-3871-9BC1ED9BC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Žádost byla poslána všem ředitelům/ekonomům PO v březnu tohoto roku s termínem doplnění fakturací od roku 2018-2022 ke dni 30. 6.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 byly požádány, aby k lednu 2023 a dále zapisovaly dle samoodečtů měsíční spotřeby elektřiny a plynu, pokud již nemají měsíční fakturace od ČEZ ESCO</a:t>
            </a:r>
          </a:p>
        </p:txBody>
      </p:sp>
    </p:spTree>
    <p:extLst>
      <p:ext uri="{BB962C8B-B14F-4D97-AF65-F5344CB8AC3E}">
        <p14:creationId xmlns:p14="http://schemas.microsoft.com/office/powerpoint/2010/main" val="412555721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FE18D94-1D40-856F-CB55-ED20496D1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r>
              <a:rPr lang="cs-CZ" dirty="0"/>
              <a:t>Stávající stav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1DCF7E-5774-1204-A506-B34F7DE70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875" y="2312988"/>
            <a:ext cx="6857365" cy="3651250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ighlight>
                  <a:srgbClr val="00FF00"/>
                </a:highlight>
              </a:rPr>
              <a:t>Většina PO má měsíční fakturace na elektro, plyn, potažmo teplo z CZT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ighlight>
                  <a:srgbClr val="FFFF00"/>
                </a:highlight>
              </a:rPr>
              <a:t>Menšina PO má půlroční fakturace plynu a nevede měsíční samoodečty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highlight>
                  <a:srgbClr val="FFFF00"/>
                </a:highlight>
              </a:rPr>
              <a:t>Jednotky školních organizací mají měsíčně fakturovanou vodu, většina ale vodu nezapisuje (ideálně měsíčně, přinejmenším kvartálně)</a:t>
            </a:r>
            <a:endParaRPr lang="cs-CZ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  <a:highlight>
                  <a:srgbClr val="FF0000"/>
                </a:highlight>
              </a:rPr>
              <a:t>.</a:t>
            </a:r>
            <a:r>
              <a:rPr lang="cs-CZ" dirty="0">
                <a:solidFill>
                  <a:schemeClr val="bg1"/>
                </a:solidFill>
                <a:highlight>
                  <a:srgbClr val="FF0000"/>
                </a:highlight>
              </a:rPr>
              <a:t>U jednotek PO nereflektujeme žádné záznamy a prosíme o nápravu </a:t>
            </a:r>
            <a:br>
              <a:rPr lang="cs-CZ" dirty="0">
                <a:solidFill>
                  <a:schemeClr val="bg1"/>
                </a:solidFill>
                <a:highlight>
                  <a:srgbClr val="FF0000"/>
                </a:highlight>
              </a:rPr>
            </a:br>
            <a:r>
              <a:rPr lang="cs-CZ" dirty="0">
                <a:solidFill>
                  <a:schemeClr val="bg1"/>
                </a:solidFill>
                <a:highlight>
                  <a:srgbClr val="FF0000"/>
                </a:highlight>
              </a:rPr>
              <a:t>(faktury od 1/2018 do 12/2022 a samoodečty v případě NN elektro či MO plyn bez měsíční fakturace)</a:t>
            </a:r>
          </a:p>
        </p:txBody>
      </p:sp>
    </p:spTree>
    <p:extLst>
      <p:ext uri="{BB962C8B-B14F-4D97-AF65-F5344CB8AC3E}">
        <p14:creationId xmlns:p14="http://schemas.microsoft.com/office/powerpoint/2010/main" val="1139218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AEF3AE4F-D0C2-61BB-62E8-B5DCE5ADB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406" y="146429"/>
            <a:ext cx="6857365" cy="844171"/>
          </a:xfrm>
        </p:spPr>
        <p:txBody>
          <a:bodyPr anchor="b">
            <a:normAutofit/>
          </a:bodyPr>
          <a:lstStyle/>
          <a:p>
            <a:r>
              <a:rPr lang="cs-CZ" dirty="0"/>
              <a:t>Přidání nové smlouvy</a:t>
            </a:r>
          </a:p>
        </p:txBody>
      </p:sp>
      <p:pic>
        <p:nvPicPr>
          <p:cNvPr id="5" name="Zástupný obsah 4" descr="Obsah obrázku text, snímek obrazovky, číslo, software&#10;&#10;Popis byl vytvořen automaticky">
            <a:extLst>
              <a:ext uri="{FF2B5EF4-FFF2-40B4-BE49-F238E27FC236}">
                <a16:creationId xmlns:a16="http://schemas.microsoft.com/office/drawing/2014/main" id="{CECCC383-6B40-4B98-0DD8-71BE2C39E2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65" y="1137029"/>
            <a:ext cx="5123410" cy="5629522"/>
          </a:xfrm>
        </p:spPr>
      </p:pic>
      <p:sp>
        <p:nvSpPr>
          <p:cNvPr id="9" name="Zástupný obsah 15">
            <a:extLst>
              <a:ext uri="{FF2B5EF4-FFF2-40B4-BE49-F238E27FC236}">
                <a16:creationId xmlns:a16="http://schemas.microsoft.com/office/drawing/2014/main" id="{7C03C07C-E3E9-1675-EC10-A0A9494F2928}"/>
              </a:ext>
            </a:extLst>
          </p:cNvPr>
          <p:cNvSpPr txBox="1">
            <a:spLocks/>
          </p:cNvSpPr>
          <p:nvPr/>
        </p:nvSpPr>
        <p:spPr>
          <a:xfrm>
            <a:off x="8410322" y="990600"/>
            <a:ext cx="2927936" cy="5867400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Corbel" panose="020B0503020204020204" pitchFamily="34" charset="0"/>
              <a:buAutoNum type="arabicParenR"/>
            </a:pPr>
            <a:r>
              <a:rPr lang="cs-CZ" dirty="0"/>
              <a:t>Záložka Smlouvy </a:t>
            </a:r>
            <a:r>
              <a:rPr lang="cs-CZ" dirty="0" err="1"/>
              <a:t>EnMS</a:t>
            </a:r>
            <a:endParaRPr lang="cs-CZ" dirty="0"/>
          </a:p>
          <a:p>
            <a:pPr marL="342900" indent="-342900">
              <a:buFont typeface="Corbel" panose="020B0503020204020204" pitchFamily="34" charset="0"/>
              <a:buAutoNum type="arabicParenR"/>
            </a:pPr>
            <a:r>
              <a:rPr lang="cs-CZ" dirty="0"/>
              <a:t>„+“ v horní části obrazovky pro přidání smlouvy</a:t>
            </a:r>
          </a:p>
          <a:p>
            <a:pPr marL="342900" indent="-342900">
              <a:buFont typeface="Corbel" panose="020B0503020204020204" pitchFamily="34" charset="0"/>
              <a:buAutoNum type="arabicParenR"/>
            </a:pPr>
            <a:r>
              <a:rPr lang="cs-CZ" dirty="0"/>
              <a:t>Vyplním dle smlouvy s ČEZ ESCO (dostali jste v únoru 2023), platnost do 31.12.2023</a:t>
            </a:r>
          </a:p>
          <a:p>
            <a:pPr marL="342900" indent="-342900">
              <a:buFont typeface="Corbel" panose="020B0503020204020204" pitchFamily="34" charset="0"/>
              <a:buAutoNum type="arabicParenR"/>
            </a:pPr>
            <a:r>
              <a:rPr lang="cs-CZ" dirty="0"/>
              <a:t>Opakuji pro plyn i elektřinu</a:t>
            </a:r>
          </a:p>
        </p:txBody>
      </p:sp>
    </p:spTree>
    <p:extLst>
      <p:ext uri="{BB962C8B-B14F-4D97-AF65-F5344CB8AC3E}">
        <p14:creationId xmlns:p14="http://schemas.microsoft.com/office/powerpoint/2010/main" val="230960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E3BC636-5C7A-7ABA-221F-BD47CE572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" y="74614"/>
            <a:ext cx="6857365" cy="1344612"/>
          </a:xfrm>
        </p:spPr>
        <p:txBody>
          <a:bodyPr anchor="b">
            <a:normAutofit fontScale="90000"/>
          </a:bodyPr>
          <a:lstStyle/>
          <a:p>
            <a:r>
              <a:rPr lang="cs-CZ" dirty="0"/>
              <a:t>Ukončení původní smlouvy a přiřazení nové</a:t>
            </a:r>
          </a:p>
        </p:txBody>
      </p:sp>
      <p:pic>
        <p:nvPicPr>
          <p:cNvPr id="4" name="Zástupný obsah 3" descr="Obsah obrázku text, snímek obrazovky, číslo, software&#10;&#10;Popis byl vytvořen automaticky">
            <a:extLst>
              <a:ext uri="{FF2B5EF4-FFF2-40B4-BE49-F238E27FC236}">
                <a16:creationId xmlns:a16="http://schemas.microsoft.com/office/drawing/2014/main" id="{0F32E425-6C3C-4248-7393-4AD8A185E6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8" y="1419226"/>
            <a:ext cx="8099709" cy="4938030"/>
          </a:xfrm>
          <a:prstGeom prst="rect">
            <a:avLst/>
          </a:prstGeom>
        </p:spPr>
      </p:pic>
      <p:sp>
        <p:nvSpPr>
          <p:cNvPr id="7" name="Zástupný obsah 15">
            <a:extLst>
              <a:ext uri="{FF2B5EF4-FFF2-40B4-BE49-F238E27FC236}">
                <a16:creationId xmlns:a16="http://schemas.microsoft.com/office/drawing/2014/main" id="{7B8B53BC-5ED9-3450-5C56-11941E848F73}"/>
              </a:ext>
            </a:extLst>
          </p:cNvPr>
          <p:cNvSpPr txBox="1">
            <a:spLocks/>
          </p:cNvSpPr>
          <p:nvPr/>
        </p:nvSpPr>
        <p:spPr>
          <a:xfrm>
            <a:off x="8410321" y="990600"/>
            <a:ext cx="3114929" cy="5867400"/>
          </a:xfrm>
          <a:prstGeom prst="rect">
            <a:avLst/>
          </a:prstGeom>
        </p:spPr>
        <p:txBody>
          <a:bodyPr vert="horz" lIns="109728" tIns="109728" rIns="109728" bIns="9144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-320040" algn="l" defTabSz="914400" rtl="0" eaLnBrk="1" latinLnBrk="0" hangingPunct="1"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Corbel" panose="020B0503020204020204" pitchFamily="34" charset="0"/>
              <a:buAutoNum type="arabicParenR"/>
            </a:pPr>
            <a:r>
              <a:rPr lang="cs-CZ" dirty="0"/>
              <a:t>Záložka Odběrná místa</a:t>
            </a:r>
          </a:p>
          <a:p>
            <a:pPr marL="342900" indent="-342900">
              <a:buAutoNum type="arabicParenR"/>
            </a:pPr>
            <a:r>
              <a:rPr lang="cs-CZ" dirty="0"/>
              <a:t>Klikem vyberu energii pro úpravu smlouvy</a:t>
            </a:r>
          </a:p>
          <a:p>
            <a:pPr marL="342900" indent="-342900">
              <a:buAutoNum type="arabicParenR"/>
            </a:pPr>
            <a:r>
              <a:rPr lang="cs-CZ" dirty="0"/>
              <a:t>V dolní části okna kliknu na tři tečky u neukončené smlouvy</a:t>
            </a:r>
          </a:p>
          <a:p>
            <a:pPr marL="342900" indent="-342900">
              <a:buAutoNum type="arabicParenR"/>
            </a:pPr>
            <a:r>
              <a:rPr lang="cs-CZ" dirty="0"/>
              <a:t>Kliknu na „Změnit platnost připojení OM“ a zadám Platnost do 31.12.2022</a:t>
            </a:r>
          </a:p>
          <a:p>
            <a:pPr marL="342900" indent="-342900">
              <a:buAutoNum type="arabicParenR"/>
            </a:pPr>
            <a:r>
              <a:rPr lang="cs-CZ" dirty="0"/>
              <a:t>V okně z bodu 3) kliknu na „+“ a přidám smlouvu dle jejího čísla (PL129... či EL129... Pro plyn, resp. elektřinu)</a:t>
            </a:r>
          </a:p>
        </p:txBody>
      </p:sp>
    </p:spTree>
    <p:extLst>
      <p:ext uri="{BB962C8B-B14F-4D97-AF65-F5344CB8AC3E}">
        <p14:creationId xmlns:p14="http://schemas.microsoft.com/office/powerpoint/2010/main" val="2691423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1A08AC-F796-409C-AD97-8B476289E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E1B312B-4E9A-405C-9CE8-103254380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0"/>
            <a:ext cx="10853745" cy="6858000"/>
            <a:chOff x="-1" y="0"/>
            <a:chExt cx="10934058" cy="68580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27ED404-4912-4C80-B5EB-98E67EB26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0"/>
              <a:ext cx="10515600" cy="6858000"/>
            </a:xfrm>
            <a:custGeom>
              <a:avLst/>
              <a:gdLst>
                <a:gd name="connsiteX0" fmla="*/ 0 w 10515600"/>
                <a:gd name="connsiteY0" fmla="*/ 0 h 6858000"/>
                <a:gd name="connsiteX1" fmla="*/ 3039549 w 10515600"/>
                <a:gd name="connsiteY1" fmla="*/ 0 h 6858000"/>
                <a:gd name="connsiteX2" fmla="*/ 3387573 w 10515600"/>
                <a:gd name="connsiteY2" fmla="*/ 0 h 6858000"/>
                <a:gd name="connsiteX3" fmla="*/ 3678072 w 10515600"/>
                <a:gd name="connsiteY3" fmla="*/ 0 h 6858000"/>
                <a:gd name="connsiteX4" fmla="*/ 3721524 w 10515600"/>
                <a:gd name="connsiteY4" fmla="*/ 0 h 6858000"/>
                <a:gd name="connsiteX5" fmla="*/ 4595394 w 10515600"/>
                <a:gd name="connsiteY5" fmla="*/ 0 h 6858000"/>
                <a:gd name="connsiteX6" fmla="*/ 4607603 w 10515600"/>
                <a:gd name="connsiteY6" fmla="*/ 0 h 6858000"/>
                <a:gd name="connsiteX7" fmla="*/ 4733044 w 10515600"/>
                <a:gd name="connsiteY7" fmla="*/ 0 h 6858000"/>
                <a:gd name="connsiteX8" fmla="*/ 6226185 w 10515600"/>
                <a:gd name="connsiteY8" fmla="*/ 0 h 6858000"/>
                <a:gd name="connsiteX9" fmla="*/ 8892577 w 10515600"/>
                <a:gd name="connsiteY9" fmla="*/ 0 h 6858000"/>
                <a:gd name="connsiteX10" fmla="*/ 8914701 w 10515600"/>
                <a:gd name="connsiteY10" fmla="*/ 14997 h 6858000"/>
                <a:gd name="connsiteX11" fmla="*/ 10515600 w 10515600"/>
                <a:gd name="connsiteY11" fmla="*/ 3621656 h 6858000"/>
                <a:gd name="connsiteX12" fmla="*/ 8641250 w 10515600"/>
                <a:gd name="connsiteY12" fmla="*/ 6374814 h 6858000"/>
                <a:gd name="connsiteX13" fmla="*/ 8124602 w 10515600"/>
                <a:gd name="connsiteY13" fmla="*/ 6780599 h 6858000"/>
                <a:gd name="connsiteX14" fmla="*/ 8012846 w 10515600"/>
                <a:gd name="connsiteY14" fmla="*/ 6858000 h 6858000"/>
                <a:gd name="connsiteX15" fmla="*/ 6226185 w 10515600"/>
                <a:gd name="connsiteY15" fmla="*/ 6858000 h 6858000"/>
                <a:gd name="connsiteX16" fmla="*/ 4607603 w 10515600"/>
                <a:gd name="connsiteY16" fmla="*/ 6858000 h 6858000"/>
                <a:gd name="connsiteX17" fmla="*/ 4595394 w 10515600"/>
                <a:gd name="connsiteY17" fmla="*/ 6858000 h 6858000"/>
                <a:gd name="connsiteX18" fmla="*/ 4424650 w 10515600"/>
                <a:gd name="connsiteY18" fmla="*/ 6858000 h 6858000"/>
                <a:gd name="connsiteX19" fmla="*/ 3721524 w 10515600"/>
                <a:gd name="connsiteY19" fmla="*/ 6858000 h 6858000"/>
                <a:gd name="connsiteX20" fmla="*/ 3678072 w 10515600"/>
                <a:gd name="connsiteY20" fmla="*/ 6858000 h 6858000"/>
                <a:gd name="connsiteX21" fmla="*/ 3387573 w 10515600"/>
                <a:gd name="connsiteY21" fmla="*/ 6858000 h 6858000"/>
                <a:gd name="connsiteX22" fmla="*/ 3039549 w 10515600"/>
                <a:gd name="connsiteY22" fmla="*/ 6858000 h 6858000"/>
                <a:gd name="connsiteX23" fmla="*/ 0 w 10515600"/>
                <a:gd name="connsiteY2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515600" h="6858000">
                  <a:moveTo>
                    <a:pt x="0" y="0"/>
                  </a:moveTo>
                  <a:lnTo>
                    <a:pt x="3039549" y="0"/>
                  </a:lnTo>
                  <a:lnTo>
                    <a:pt x="3387573" y="0"/>
                  </a:lnTo>
                  <a:lnTo>
                    <a:pt x="3678072" y="0"/>
                  </a:lnTo>
                  <a:lnTo>
                    <a:pt x="3721524" y="0"/>
                  </a:lnTo>
                  <a:lnTo>
                    <a:pt x="4595394" y="0"/>
                  </a:lnTo>
                  <a:lnTo>
                    <a:pt x="4607603" y="0"/>
                  </a:lnTo>
                  <a:lnTo>
                    <a:pt x="4733044" y="0"/>
                  </a:lnTo>
                  <a:lnTo>
                    <a:pt x="6226185" y="0"/>
                  </a:lnTo>
                  <a:lnTo>
                    <a:pt x="8892577" y="0"/>
                  </a:lnTo>
                  <a:lnTo>
                    <a:pt x="8914701" y="14997"/>
                  </a:lnTo>
                  <a:cubicBezTo>
                    <a:pt x="9941864" y="754641"/>
                    <a:pt x="10515600" y="2093192"/>
                    <a:pt x="10515600" y="3621656"/>
                  </a:cubicBezTo>
                  <a:cubicBezTo>
                    <a:pt x="10515600" y="4969131"/>
                    <a:pt x="9586875" y="5602839"/>
                    <a:pt x="8641250" y="6374814"/>
                  </a:cubicBezTo>
                  <a:cubicBezTo>
                    <a:pt x="8469047" y="6515397"/>
                    <a:pt x="8298420" y="6653108"/>
                    <a:pt x="8124602" y="6780599"/>
                  </a:cubicBezTo>
                  <a:lnTo>
                    <a:pt x="8012846" y="6858000"/>
                  </a:lnTo>
                  <a:lnTo>
                    <a:pt x="6226185" y="6858000"/>
                  </a:lnTo>
                  <a:lnTo>
                    <a:pt x="4607603" y="6858000"/>
                  </a:lnTo>
                  <a:lnTo>
                    <a:pt x="4595394" y="6858000"/>
                  </a:lnTo>
                  <a:lnTo>
                    <a:pt x="4424650" y="6858000"/>
                  </a:lnTo>
                  <a:lnTo>
                    <a:pt x="3721524" y="6858000"/>
                  </a:lnTo>
                  <a:lnTo>
                    <a:pt x="3678072" y="6858000"/>
                  </a:lnTo>
                  <a:lnTo>
                    <a:pt x="3387573" y="6858000"/>
                  </a:lnTo>
                  <a:lnTo>
                    <a:pt x="3039549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E58012C-4DA3-4ED3-9500-41F9AF60B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0433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AC73F7-22BD-4C46-B368-3F03B8478F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8432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5C99F96-8984-456F-BD66-5C019A651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5308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D658651-AEE6-FF16-69D1-94CC2DA35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33" y="147638"/>
            <a:ext cx="6857365" cy="823912"/>
          </a:xfrm>
        </p:spPr>
        <p:txBody>
          <a:bodyPr anchor="b">
            <a:normAutofit/>
          </a:bodyPr>
          <a:lstStyle/>
          <a:p>
            <a:r>
              <a:rPr lang="cs-CZ" dirty="0"/>
              <a:t>Samoodečet </a:t>
            </a:r>
          </a:p>
        </p:txBody>
      </p:sp>
      <p:sp>
        <p:nvSpPr>
          <p:cNvPr id="16" name="Zástupný obsah 15">
            <a:extLst>
              <a:ext uri="{FF2B5EF4-FFF2-40B4-BE49-F238E27FC236}">
                <a16:creationId xmlns:a16="http://schemas.microsoft.com/office/drawing/2014/main" id="{BC326EA2-54B3-6930-F65C-7FB12A442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2602" y="981075"/>
            <a:ext cx="2927936" cy="5867400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AutoNum type="arabicParenR"/>
            </a:pPr>
            <a:r>
              <a:rPr lang="cs-CZ" dirty="0"/>
              <a:t>Záložka odběrná místa</a:t>
            </a:r>
          </a:p>
          <a:p>
            <a:pPr marL="342900" indent="-342900">
              <a:buAutoNum type="arabicParenR"/>
            </a:pPr>
            <a:r>
              <a:rPr lang="cs-CZ" dirty="0"/>
              <a:t>Klikem vyberu energii pro samoodečet</a:t>
            </a:r>
          </a:p>
          <a:p>
            <a:pPr marL="342900" indent="-342900">
              <a:buAutoNum type="arabicParenR"/>
            </a:pPr>
            <a:r>
              <a:rPr lang="cs-CZ" dirty="0"/>
              <a:t>V dolní části okna kliknu na fakturační měřidla</a:t>
            </a:r>
          </a:p>
          <a:p>
            <a:pPr marL="342900" indent="-342900">
              <a:buAutoNum type="arabicParenR"/>
            </a:pPr>
            <a:r>
              <a:rPr lang="cs-CZ" dirty="0"/>
              <a:t>„+“ pro přidání měřidla</a:t>
            </a:r>
          </a:p>
          <a:p>
            <a:pPr marL="342900" indent="-342900">
              <a:buAutoNum type="arabicParenR"/>
            </a:pPr>
            <a:r>
              <a:rPr lang="cs-CZ" dirty="0"/>
              <a:t> Očísluji, nazvu, zvolím datum, ke kterému mám výchozí stav</a:t>
            </a:r>
          </a:p>
          <a:p>
            <a:pPr marL="342900" indent="-342900">
              <a:buAutoNum type="arabicParenR"/>
            </a:pPr>
            <a:r>
              <a:rPr lang="cs-CZ" dirty="0"/>
              <a:t>V okně z bodu 3) kliknu na tři tečky a vyberu vlastní odečty na FM, zadávám od nejstaršího měsíce k novějšímu</a:t>
            </a:r>
          </a:p>
        </p:txBody>
      </p:sp>
      <p:pic>
        <p:nvPicPr>
          <p:cNvPr id="17" name="Zástupný obsah 6" descr="Obsah obrázku text, snímek obrazovky, software, Webová stránka&#10;&#10;Popis byl vytvořen automaticky">
            <a:extLst>
              <a:ext uri="{FF2B5EF4-FFF2-40B4-BE49-F238E27FC236}">
                <a16:creationId xmlns:a16="http://schemas.microsoft.com/office/drawing/2014/main" id="{11519BCD-61D5-1152-6B16-C59C23263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14" y="1119187"/>
            <a:ext cx="6857365" cy="561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06225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LightSeedRightStep">
      <a:dk1>
        <a:srgbClr val="000000"/>
      </a:dk1>
      <a:lt1>
        <a:srgbClr val="FFFFFF"/>
      </a:lt1>
      <a:dk2>
        <a:srgbClr val="3C3522"/>
      </a:dk2>
      <a:lt2>
        <a:srgbClr val="E2E6E8"/>
      </a:lt2>
      <a:accent1>
        <a:srgbClr val="BE9A88"/>
      </a:accent1>
      <a:accent2>
        <a:srgbClr val="AEA077"/>
      </a:accent2>
      <a:accent3>
        <a:srgbClr val="A0A77E"/>
      </a:accent3>
      <a:accent4>
        <a:srgbClr val="8BAB75"/>
      </a:accent4>
      <a:accent5>
        <a:srgbClr val="81AD81"/>
      </a:accent5>
      <a:accent6>
        <a:srgbClr val="77AE8E"/>
      </a:accent6>
      <a:hlink>
        <a:srgbClr val="5C879C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536</Words>
  <Application>Microsoft Office PowerPoint</Application>
  <PresentationFormat>Širokoúhlá obrazovka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Meiryo</vt:lpstr>
      <vt:lpstr>Arial</vt:lpstr>
      <vt:lpstr>Corbel</vt:lpstr>
      <vt:lpstr>Segoe UI</vt:lpstr>
      <vt:lpstr>SketchLinesVTI</vt:lpstr>
      <vt:lpstr>Sběr dat v aplikaci FaMa+</vt:lpstr>
      <vt:lpstr>Vstup do FaMa+</vt:lpstr>
      <vt:lpstr>Období sběru dat</vt:lpstr>
      <vt:lpstr>Důvod sběru dat</vt:lpstr>
      <vt:lpstr>Žádost o doplnění a zápis dat</vt:lpstr>
      <vt:lpstr>Stávající stav</vt:lpstr>
      <vt:lpstr>Přidání nové smlouvy</vt:lpstr>
      <vt:lpstr>Ukončení původní smlouvy a přiřazení nové</vt:lpstr>
      <vt:lpstr>Samoodečet </vt:lpstr>
      <vt:lpstr>Děkuji za pozornost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Sběr dat v aplikaci FaMa+</dc:title>
  <dc:creator>Lenkvík Petr</dc:creator>
  <cp:lastModifiedBy>Lenkvík Petr</cp:lastModifiedBy>
  <cp:revision>4</cp:revision>
  <dcterms:created xsi:type="dcterms:W3CDTF">2023-09-13T11:12:33Z</dcterms:created>
  <dcterms:modified xsi:type="dcterms:W3CDTF">2023-09-13T13:35:57Z</dcterms:modified>
</cp:coreProperties>
</file>